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82" r:id="rId3"/>
    <p:sldId id="383" r:id="rId4"/>
    <p:sldId id="384" r:id="rId5"/>
    <p:sldId id="34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7D070-61F8-4E54-AE37-593F899AA2A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4A0E0-AE4C-4165-8EFE-F4F6124F2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22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Best case:    A=[0.3,0.8, 0.1,0.7,]       O(  N  ) Explanation: </a:t>
            </a:r>
            <a:r>
              <a:rPr lang="en-US" dirty="0">
                <a:solidFill>
                  <a:srgbClr val="C00000"/>
                </a:solidFill>
              </a:rPr>
              <a:t>one number per bucket</a:t>
            </a:r>
          </a:p>
          <a:p>
            <a:r>
              <a:rPr lang="en-US" dirty="0"/>
              <a:t>Worst case: A=[0.2, 0.22, 0.20, 0.2, 0.26] O( N</a:t>
            </a:r>
            <a:r>
              <a:rPr lang="en-US" baseline="30000" dirty="0"/>
              <a:t>2</a:t>
            </a:r>
            <a:r>
              <a:rPr lang="en-US" dirty="0"/>
              <a:t> ) Explanation: </a:t>
            </a:r>
            <a:r>
              <a:rPr lang="en-US" dirty="0">
                <a:solidFill>
                  <a:srgbClr val="C00000"/>
                </a:solidFill>
              </a:rPr>
              <a:t>all numbers in the same bucket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24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B7BDF-E338-3B45-E9B8-EE9A6AEBB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5C84B5-AA6C-480F-F18F-35EF3A1692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57A23-63E2-63A0-99B2-6F2214346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938C-179C-4297-9373-8CE361F9016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2690C-809D-AF25-8E4C-63CCF4C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A98CF-F434-6BED-45AF-11CE7A8F1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171F-EFDC-451A-B2B8-36D2CBF5D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1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1D463-8622-BD0C-F746-F3C972722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2104D4-A371-B36E-65AD-CC0793FDD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AC76A-54CE-97CF-993E-0E8825868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938C-179C-4297-9373-8CE361F9016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FD07A-AC7B-9292-75C5-6B36BC5EB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B6EA6-923C-865C-8729-5A2BAC034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171F-EFDC-451A-B2B8-36D2CBF5D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16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FBC47A-6F87-BFD9-20B4-CECBB56FC2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AEEFEE-6119-1EAB-A203-D342FE7FA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34FC8-AB19-9F84-E075-AD514BD29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938C-179C-4297-9373-8CE361F9016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8B6BF-1D21-704C-F01A-91A385536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4D707-C2F4-F8A6-0633-7D7BD4A4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171F-EFDC-451A-B2B8-36D2CBF5D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6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3D461-1C0B-CCDC-D057-25446885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04119-7C2F-39F8-3371-17DE79AE3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6B131-C483-067A-9D87-FAA2C3206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938C-179C-4297-9373-8CE361F9016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46D86-AFC2-641A-B1A1-6209F2DA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7B3AD-B91D-43B3-7E15-DE9EA8B1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171F-EFDC-451A-B2B8-36D2CBF5D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37E19-D6E1-194B-F831-5A20EEB3B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E893C-BCAB-0983-F28B-CF81896AE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51B42-4171-5237-28CE-4D2FCC9D1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938C-179C-4297-9373-8CE361F9016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7714D-F198-0170-4E5E-0905A5F41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E1B1E-31EB-3DCF-62BE-6FB6780DE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171F-EFDC-451A-B2B8-36D2CBF5D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3589B-1226-0164-8361-D15A23B34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357A7-6566-AF93-21D7-A51747FD04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DE62D2-3F40-D7B9-5D77-3B00C775F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CD2F6-E9B3-838F-523F-72E21DA95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938C-179C-4297-9373-8CE361F9016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5127C3-0EA2-91D9-FC35-47C5993C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527C5D-AA85-68DD-DF5B-53E763BD8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171F-EFDC-451A-B2B8-36D2CBF5D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2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AAA02-EE0D-CFF3-8F6B-F68153599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A2B83-1233-7309-2254-1F0E1462C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1A165-A938-38D4-481A-21AD33E6B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D99664-DCF7-1ACE-B00C-CB570187EE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6C43DD-0827-358A-DA2C-95AFF9D412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CDA76C-5E31-5475-02B5-D6E76FB1B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938C-179C-4297-9373-8CE361F9016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EBFB15-832D-967F-C33A-B7D43D41A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99747A-3FBD-152F-1E77-D95ABD35C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171F-EFDC-451A-B2B8-36D2CBF5D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8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D4B3-64C1-55E5-A96C-86E135589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F642FD-5155-4AAB-212C-9320F3299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938C-179C-4297-9373-8CE361F9016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554505-F278-40F8-0F0C-BBCBA97A2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FE4D4C-D77D-950F-BC90-DCF7400A3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171F-EFDC-451A-B2B8-36D2CBF5D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3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2A1F83-08AE-94ED-FE1E-CBCE1BD04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938C-179C-4297-9373-8CE361F9016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D400AF-9788-7F7D-2A13-D937D0EE2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98A4CB-E9AA-74C7-FC56-3AFF14750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171F-EFDC-451A-B2B8-36D2CBF5D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41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2CF54-B2A7-C488-E17F-F948CE8F1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8AA8F-F680-9214-B662-E2FE65E4A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62F22B-A0AC-D9DD-128F-FA641B799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DDED4E-818A-3F7D-3A18-AFB8FEBE5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938C-179C-4297-9373-8CE361F9016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0FCBC6-AD5D-340A-24F2-4020696EE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319F6A-53DE-7825-07AB-B64A4AAA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171F-EFDC-451A-B2B8-36D2CBF5D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0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080F5-CDAA-17DA-63D1-BA865C1F6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327EA8-8527-B58A-6652-00FBEFAA80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E80BAC-A544-ADE3-D4FC-417D162D5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B8F36-85E1-686F-1836-4112CEE69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938C-179C-4297-9373-8CE361F9016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7E0573-6814-B741-E460-7B3B3E9FE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167A0-5DC0-B31C-DE0C-18BD4BC5C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171F-EFDC-451A-B2B8-36D2CBF5D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1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361BE7-6E54-A2F5-FD51-094ECE040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2C620A-B0D6-62B2-3C36-DBEB60806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4EA06-7072-5415-99F5-D471EE63C3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C938C-179C-4297-9373-8CE361F9016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923DC-5365-281C-E4B1-94CB663E1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78530-5DAF-B7BE-01A9-10E491E2F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2171F-EFDC-451A-B2B8-36D2CBF5D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8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35C68-2456-D610-02EF-3CD90A9F70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Bucket sort worksheets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4933FD-3D6E-D28A-F179-601C2D43AC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3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9E198-763D-4BCB-AD32-9CDF6DFA4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calculation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78966A-B4DD-4600-BAAC-7DDAA65D99E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066800"/>
                <a:ext cx="10972800" cy="5334000"/>
              </a:xfrm>
            </p:spPr>
            <p:txBody>
              <a:bodyPr/>
              <a:lstStyle/>
              <a:p>
                <a:r>
                  <a:rPr lang="en-US" sz="2400" dirty="0"/>
                  <a:t>Given an element in the array, A, how do we find the index, </a:t>
                </a:r>
                <a:r>
                  <a:rPr lang="en-US" sz="2400" dirty="0" err="1"/>
                  <a:t>idx</a:t>
                </a:r>
                <a:r>
                  <a:rPr lang="en-US" sz="2400" dirty="0"/>
                  <a:t>, of the bucket it should go to? </a:t>
                </a:r>
              </a:p>
              <a:p>
                <a:pPr lvl="1"/>
                <a:r>
                  <a:rPr lang="en-US" sz="2000" dirty="0" err="1"/>
                  <a:t>idx</a:t>
                </a:r>
                <a:r>
                  <a:rPr lang="en-US" sz="2000" dirty="0"/>
                  <a:t> is in range 0, 1,2,…,N-1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[0,1) case  </a:t>
                </a:r>
              </a:p>
              <a:p>
                <a:pPr lvl="1"/>
                <a:r>
                  <a:rPr lang="en-US" sz="2000" dirty="0"/>
                  <a:t>when known that each element, </a:t>
                </a:r>
                <a:r>
                  <a:rPr lang="en-US" sz="2000" dirty="0" err="1"/>
                  <a:t>elem</a:t>
                </a:r>
                <a:r>
                  <a:rPr lang="en-US" sz="2000" dirty="0"/>
                  <a:t>, in A is in range [0,1)</a:t>
                </a:r>
              </a:p>
              <a:p>
                <a:pPr lvl="1"/>
                <a:r>
                  <a:rPr lang="en-US" sz="2000" b="1" dirty="0" err="1"/>
                  <a:t>idx</a:t>
                </a:r>
                <a:r>
                  <a:rPr lang="en-US" sz="2000" b="1" dirty="0"/>
                  <a:t> = floor(N*</a:t>
                </a:r>
                <a:r>
                  <a:rPr lang="en-US" sz="2000" b="1" dirty="0" err="1"/>
                  <a:t>elem</a:t>
                </a:r>
                <a:r>
                  <a:rPr lang="en-US" sz="2000" b="1" dirty="0"/>
                  <a:t>)</a:t>
                </a:r>
              </a:p>
              <a:p>
                <a:pPr lvl="1"/>
                <a:endParaRPr lang="en-US" sz="2000" dirty="0"/>
              </a:p>
              <a:p>
                <a:r>
                  <a:rPr lang="en-US" sz="2400" dirty="0"/>
                  <a:t>general case:</a:t>
                </a:r>
              </a:p>
              <a:p>
                <a:pPr lvl="1"/>
                <a:r>
                  <a:rPr lang="en-US" sz="2000" dirty="0"/>
                  <a:t>works when elements in A are in any range</a:t>
                </a:r>
              </a:p>
              <a:p>
                <a:pPr lvl="1"/>
                <a:r>
                  <a:rPr lang="en-US" sz="2000" dirty="0"/>
                  <a:t>find min and max values in A</a:t>
                </a:r>
              </a:p>
              <a:p>
                <a:pPr lvl="1"/>
                <a:r>
                  <a:rPr lang="en-US" sz="2000" b="1" i="1" dirty="0"/>
                  <a:t>idx = floor(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∗</m:t>
                        </m:r>
                        <m:d>
                          <m:dPr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𝒆𝒍𝒆𝒎</m:t>
                            </m:r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𝒎𝒊𝒏</m:t>
                            </m:r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d>
                      </m:num>
                      <m:den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𝒎𝒂𝒙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⁡_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𝒎𝒊𝒏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𝑨</m:t>
                        </m:r>
                      </m:den>
                    </m:f>
                  </m:oMath>
                </a14:m>
                <a:endParaRPr lang="en-US" sz="2000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78966A-B4DD-4600-BAAC-7DDAA65D99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066800"/>
                <a:ext cx="10972800" cy="5334000"/>
              </a:xfrm>
              <a:blipFill>
                <a:blip r:embed="rId2"/>
                <a:stretch>
                  <a:fillRect l="-722" t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89E40-F3C6-4438-A0B4-966D91F9E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07896A-22AB-45F0-6082-5D95701CADED}"/>
              </a:ext>
            </a:extLst>
          </p:cNvPr>
          <p:cNvSpPr txBox="1"/>
          <p:nvPr/>
        </p:nvSpPr>
        <p:spPr>
          <a:xfrm>
            <a:off x="8467208" y="2438400"/>
            <a:ext cx="3369192" cy="323165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Goal:</a:t>
            </a:r>
          </a:p>
          <a:p>
            <a:endParaRPr lang="en-US" dirty="0"/>
          </a:p>
          <a:p>
            <a:r>
              <a:rPr lang="en-US" dirty="0"/>
              <a:t>N = _______</a:t>
            </a:r>
          </a:p>
          <a:p>
            <a:endParaRPr lang="en-US" sz="800" dirty="0"/>
          </a:p>
          <a:p>
            <a:r>
              <a:rPr lang="en-US" dirty="0"/>
              <a:t>number of buckets = ________</a:t>
            </a:r>
          </a:p>
          <a:p>
            <a:endParaRPr lang="en-US" sz="800" dirty="0"/>
          </a:p>
          <a:p>
            <a:r>
              <a:rPr lang="en-US" dirty="0"/>
              <a:t>indexes for buckets: ___________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Map: </a:t>
            </a:r>
            <a:r>
              <a:rPr lang="en-US" dirty="0" err="1"/>
              <a:t>elem</a:t>
            </a:r>
            <a:r>
              <a:rPr lang="en-US" dirty="0"/>
              <a:t> -&gt; index</a:t>
            </a:r>
          </a:p>
          <a:p>
            <a:r>
              <a:rPr lang="en-US" dirty="0"/>
              <a:t>            min  -&gt; __________</a:t>
            </a:r>
          </a:p>
          <a:p>
            <a:endParaRPr lang="en-US" sz="800" dirty="0"/>
          </a:p>
          <a:p>
            <a:r>
              <a:rPr lang="en-US" dirty="0"/>
              <a:t>            max -&gt; __________</a:t>
            </a:r>
          </a:p>
        </p:txBody>
      </p:sp>
    </p:spTree>
    <p:extLst>
      <p:ext uri="{BB962C8B-B14F-4D97-AF65-F5344CB8AC3E}">
        <p14:creationId xmlns:p14="http://schemas.microsoft.com/office/powerpoint/2010/main" val="868395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9E198-763D-4BCB-AD32-9CDF6DFA4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457200"/>
          </a:xfrm>
        </p:spPr>
        <p:txBody>
          <a:bodyPr/>
          <a:lstStyle/>
          <a:p>
            <a:r>
              <a:rPr lang="en-US" sz="3600" dirty="0"/>
              <a:t>Index calculation - special case [0,1)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8966A-B4DD-4600-BAAC-7DDAA65D9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711574"/>
            <a:ext cx="5715000" cy="3070225"/>
          </a:xfrm>
        </p:spPr>
        <p:txBody>
          <a:bodyPr/>
          <a:lstStyle/>
          <a:p>
            <a:r>
              <a:rPr lang="en-US" sz="2000" dirty="0"/>
              <a:t>given: each element, </a:t>
            </a:r>
            <a:r>
              <a:rPr lang="en-US" sz="2000" dirty="0" err="1"/>
              <a:t>elem</a:t>
            </a:r>
            <a:r>
              <a:rPr lang="en-US" sz="2000" dirty="0"/>
              <a:t>, in A is in range [0,1)</a:t>
            </a:r>
          </a:p>
          <a:p>
            <a:r>
              <a:rPr lang="en-US" sz="2000" dirty="0" err="1"/>
              <a:t>idx</a:t>
            </a:r>
            <a:r>
              <a:rPr lang="en-US" sz="2000" dirty="0"/>
              <a:t> = floor(N*</a:t>
            </a:r>
            <a:r>
              <a:rPr lang="en-US" sz="2000" dirty="0" err="1"/>
              <a:t>elem</a:t>
            </a:r>
            <a:r>
              <a:rPr lang="en-US" sz="2000" dirty="0"/>
              <a:t>)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400" dirty="0"/>
              <a:t>Exercise 1: </a:t>
            </a:r>
          </a:p>
          <a:p>
            <a:pPr marL="0" indent="0">
              <a:buNone/>
            </a:pPr>
            <a:r>
              <a:rPr lang="en-US" sz="2000" dirty="0"/>
              <a:t>It is given that A has elements in range [0,1).</a:t>
            </a:r>
          </a:p>
          <a:p>
            <a:pPr marL="0" indent="0">
              <a:buNone/>
            </a:pPr>
            <a:r>
              <a:rPr lang="en-US" sz="2000" dirty="0"/>
              <a:t>A = {0.9, 0.71, 0.23, 0.05}</a:t>
            </a:r>
          </a:p>
          <a:p>
            <a:pPr marL="0" indent="0">
              <a:buNone/>
            </a:pPr>
            <a:r>
              <a:rPr lang="en-US" sz="2000" dirty="0"/>
              <a:t>Use formula:__________              N = ____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89E40-F3C6-4438-A0B4-966D91F9E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572E94-33AD-08CB-B014-A2725A7357BB}"/>
              </a:ext>
            </a:extLst>
          </p:cNvPr>
          <p:cNvSpPr txBox="1"/>
          <p:nvPr/>
        </p:nvSpPr>
        <p:spPr>
          <a:xfrm>
            <a:off x="6674262" y="3966117"/>
            <a:ext cx="490813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elem</a:t>
            </a:r>
            <a:r>
              <a:rPr lang="en-US" dirty="0"/>
              <a:t>: ____ index____ calc ___________________</a:t>
            </a:r>
          </a:p>
          <a:p>
            <a:endParaRPr lang="en-US" dirty="0"/>
          </a:p>
          <a:p>
            <a:r>
              <a:rPr lang="en-US" dirty="0" err="1"/>
              <a:t>elem</a:t>
            </a:r>
            <a:r>
              <a:rPr lang="en-US" dirty="0"/>
              <a:t>: ____ index____ calc ___________________</a:t>
            </a:r>
          </a:p>
          <a:p>
            <a:endParaRPr lang="en-US" dirty="0"/>
          </a:p>
          <a:p>
            <a:r>
              <a:rPr lang="en-US" dirty="0" err="1"/>
              <a:t>elem</a:t>
            </a:r>
            <a:r>
              <a:rPr lang="en-US" dirty="0"/>
              <a:t>: ____ index____ calc ___________________</a:t>
            </a:r>
          </a:p>
          <a:p>
            <a:endParaRPr lang="en-US" dirty="0"/>
          </a:p>
          <a:p>
            <a:r>
              <a:rPr lang="en-US" dirty="0" err="1"/>
              <a:t>elem</a:t>
            </a:r>
            <a:r>
              <a:rPr lang="en-US" dirty="0"/>
              <a:t>: ____ index____ calc ___________________</a:t>
            </a:r>
          </a:p>
          <a:p>
            <a:endParaRPr lang="en-US" dirty="0"/>
          </a:p>
          <a:p>
            <a:r>
              <a:rPr lang="en-US" dirty="0" err="1"/>
              <a:t>elem</a:t>
            </a:r>
            <a:r>
              <a:rPr lang="en-US" dirty="0"/>
              <a:t>: ____ index____ calc ___________________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B1D12B-5F21-1D91-E5E7-F35AD0CD8D8B}"/>
              </a:ext>
            </a:extLst>
          </p:cNvPr>
          <p:cNvSpPr txBox="1"/>
          <p:nvPr/>
        </p:nvSpPr>
        <p:spPr>
          <a:xfrm>
            <a:off x="8713774" y="2542024"/>
            <a:ext cx="336919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 = _______</a:t>
            </a:r>
          </a:p>
          <a:p>
            <a:endParaRPr lang="en-US" sz="800" dirty="0"/>
          </a:p>
          <a:p>
            <a:r>
              <a:rPr lang="en-US" dirty="0"/>
              <a:t>number of buckets = ________</a:t>
            </a:r>
          </a:p>
          <a:p>
            <a:endParaRPr lang="en-US" sz="800" dirty="0"/>
          </a:p>
          <a:p>
            <a:r>
              <a:rPr lang="en-US" dirty="0"/>
              <a:t>indexes for buckets: ___________</a:t>
            </a:r>
          </a:p>
        </p:txBody>
      </p:sp>
    </p:spTree>
    <p:extLst>
      <p:ext uri="{BB962C8B-B14F-4D97-AF65-F5344CB8AC3E}">
        <p14:creationId xmlns:p14="http://schemas.microsoft.com/office/powerpoint/2010/main" val="2481410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9E198-763D-4BCB-AD32-9CDF6DFA4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377480"/>
          </a:xfrm>
        </p:spPr>
        <p:txBody>
          <a:bodyPr/>
          <a:lstStyle/>
          <a:p>
            <a:r>
              <a:rPr lang="en-US" sz="3600" dirty="0"/>
              <a:t>Index calculation - general case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78966A-B4DD-4600-BAAC-7DDAA65D99E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2667000"/>
                <a:ext cx="5791200" cy="4191000"/>
              </a:xfrm>
            </p:spPr>
            <p:txBody>
              <a:bodyPr/>
              <a:lstStyle/>
              <a:p>
                <a:r>
                  <a:rPr lang="en-US" sz="2000" dirty="0"/>
                  <a:t>works when elements in A are in any range</a:t>
                </a:r>
              </a:p>
              <a:p>
                <a:r>
                  <a:rPr lang="en-US" sz="2000" dirty="0"/>
                  <a:t>find min and max values in A</a:t>
                </a:r>
              </a:p>
              <a:p>
                <a:r>
                  <a:rPr lang="en-US" sz="2000" i="1" dirty="0"/>
                  <a:t>idx = floor(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𝑒𝑙𝑒𝑚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min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max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⁡_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den>
                    </m:f>
                  </m:oMath>
                </a14:m>
                <a:endParaRPr lang="en-US" sz="2000" dirty="0"/>
              </a:p>
              <a:p>
                <a:r>
                  <a:rPr lang="en-US" sz="2000" dirty="0"/>
                  <a:t>coding issues</a:t>
                </a:r>
              </a:p>
              <a:p>
                <a:pPr lvl="1"/>
                <a:r>
                  <a:rPr lang="en-US" sz="2000" dirty="0"/>
                  <a:t>_______________</a:t>
                </a:r>
              </a:p>
              <a:p>
                <a:pPr lvl="1"/>
                <a:r>
                  <a:rPr lang="en-US" sz="2000" dirty="0"/>
                  <a:t>_______________</a:t>
                </a:r>
              </a:p>
              <a:p>
                <a:pPr marL="0" indent="0">
                  <a:buNone/>
                </a:pPr>
                <a:r>
                  <a:rPr lang="en-US" sz="2400" dirty="0"/>
                  <a:t>Exercise 2: </a:t>
                </a:r>
              </a:p>
              <a:p>
                <a:pPr marL="0" indent="0">
                  <a:buNone/>
                </a:pPr>
                <a:r>
                  <a:rPr lang="en-US" sz="2000" dirty="0"/>
                  <a:t>A = {2, 9, 7, 1, 8}, nothing else said about A.</a:t>
                </a:r>
              </a:p>
              <a:p>
                <a:pPr marL="0" indent="0">
                  <a:buNone/>
                </a:pPr>
                <a:r>
                  <a:rPr lang="en-US" sz="2000" dirty="0"/>
                  <a:t>Use formula:__________               N = ____</a:t>
                </a: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78966A-B4DD-4600-BAAC-7DDAA65D99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2667000"/>
                <a:ext cx="5791200" cy="4191000"/>
              </a:xfrm>
              <a:blipFill>
                <a:blip r:embed="rId2"/>
                <a:stretch>
                  <a:fillRect l="-1579" t="-1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89E40-F3C6-4438-A0B4-966D91F9E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EDB2E7-ECCC-31DF-384C-133AFC8A4A69}"/>
              </a:ext>
            </a:extLst>
          </p:cNvPr>
          <p:cNvSpPr txBox="1"/>
          <p:nvPr/>
        </p:nvSpPr>
        <p:spPr>
          <a:xfrm>
            <a:off x="6674262" y="3966117"/>
            <a:ext cx="490813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elem</a:t>
            </a:r>
            <a:r>
              <a:rPr lang="en-US" dirty="0"/>
              <a:t>: ____ index____ calc ___________________</a:t>
            </a:r>
          </a:p>
          <a:p>
            <a:endParaRPr lang="en-US" dirty="0"/>
          </a:p>
          <a:p>
            <a:r>
              <a:rPr lang="en-US" dirty="0" err="1"/>
              <a:t>elem</a:t>
            </a:r>
            <a:r>
              <a:rPr lang="en-US" dirty="0"/>
              <a:t>: ____ index____ calc ___________________</a:t>
            </a:r>
          </a:p>
          <a:p>
            <a:endParaRPr lang="en-US" dirty="0"/>
          </a:p>
          <a:p>
            <a:r>
              <a:rPr lang="en-US" dirty="0" err="1"/>
              <a:t>elem</a:t>
            </a:r>
            <a:r>
              <a:rPr lang="en-US" dirty="0"/>
              <a:t>: ____ index____ calc ___________________</a:t>
            </a:r>
          </a:p>
          <a:p>
            <a:endParaRPr lang="en-US" dirty="0"/>
          </a:p>
          <a:p>
            <a:r>
              <a:rPr lang="en-US" dirty="0" err="1"/>
              <a:t>elem</a:t>
            </a:r>
            <a:r>
              <a:rPr lang="en-US" dirty="0"/>
              <a:t>: ____ index____ calc ___________________</a:t>
            </a:r>
          </a:p>
          <a:p>
            <a:endParaRPr lang="en-US" dirty="0"/>
          </a:p>
          <a:p>
            <a:r>
              <a:rPr lang="en-US" dirty="0" err="1"/>
              <a:t>elem</a:t>
            </a:r>
            <a:r>
              <a:rPr lang="en-US" dirty="0"/>
              <a:t>: ____ index____ calc 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EA3FD8-09CD-2081-FF35-7DCB3F4CFB06}"/>
              </a:ext>
            </a:extLst>
          </p:cNvPr>
          <p:cNvSpPr txBox="1"/>
          <p:nvPr/>
        </p:nvSpPr>
        <p:spPr>
          <a:xfrm>
            <a:off x="7848600" y="1730276"/>
            <a:ext cx="336919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 = _______</a:t>
            </a:r>
          </a:p>
          <a:p>
            <a:endParaRPr lang="en-US" sz="800" dirty="0"/>
          </a:p>
          <a:p>
            <a:r>
              <a:rPr lang="en-US" dirty="0"/>
              <a:t>number of buckets = ________</a:t>
            </a:r>
          </a:p>
          <a:p>
            <a:endParaRPr lang="en-US" sz="800" dirty="0"/>
          </a:p>
          <a:p>
            <a:r>
              <a:rPr lang="en-US" dirty="0"/>
              <a:t>indexes for buckets: ___________</a:t>
            </a:r>
          </a:p>
          <a:p>
            <a:r>
              <a:rPr lang="en-US" dirty="0"/>
              <a:t>Map:</a:t>
            </a:r>
          </a:p>
          <a:p>
            <a:r>
              <a:rPr lang="en-US" dirty="0"/>
              <a:t>min -&gt; __________</a:t>
            </a:r>
          </a:p>
          <a:p>
            <a:endParaRPr lang="en-US" sz="800" dirty="0"/>
          </a:p>
          <a:p>
            <a:r>
              <a:rPr lang="en-US" dirty="0"/>
              <a:t>max -&gt; __________</a:t>
            </a:r>
          </a:p>
        </p:txBody>
      </p:sp>
    </p:spTree>
    <p:extLst>
      <p:ext uri="{BB962C8B-B14F-4D97-AF65-F5344CB8AC3E}">
        <p14:creationId xmlns:p14="http://schemas.microsoft.com/office/powerpoint/2010/main" val="1175652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76200"/>
            <a:ext cx="8229600" cy="705847"/>
          </a:xfrm>
        </p:spPr>
        <p:txBody>
          <a:bodyPr/>
          <a:lstStyle/>
          <a:p>
            <a:r>
              <a:rPr lang="en-US" dirty="0"/>
              <a:t>Bucket Sort -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782047"/>
            <a:ext cx="7493000" cy="5883276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Exercise 3: </a:t>
            </a:r>
          </a:p>
          <a:p>
            <a:pPr marL="0" indent="0">
              <a:buNone/>
            </a:pPr>
            <a:r>
              <a:rPr lang="en-US" sz="2000" dirty="0"/>
              <a:t>Give both an example of the data and the time complexity for:</a:t>
            </a:r>
          </a:p>
          <a:p>
            <a:pPr marL="0" indent="0">
              <a:buNone/>
            </a:pPr>
            <a:r>
              <a:rPr lang="en-US" sz="2000" dirty="0"/>
              <a:t>Best case:    A=[___, ___, ___, ___ ]            O(    )  Explanation: </a:t>
            </a:r>
            <a:endParaRPr lang="en-US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dirty="0"/>
              <a:t>Worst case: A=[___, ___, ___, ___, ___]     O(    ) Explanation: </a:t>
            </a:r>
            <a:endParaRPr lang="en-US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885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444</Words>
  <Application>Microsoft Office PowerPoint</Application>
  <PresentationFormat>Widescreen</PresentationFormat>
  <Paragraphs>99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Bucket sort worksheets</vt:lpstr>
      <vt:lpstr>Index calculation</vt:lpstr>
      <vt:lpstr>Index calculation - special case [0,1)</vt:lpstr>
      <vt:lpstr>Index calculation - general case</vt:lpstr>
      <vt:lpstr>Bucket Sort - Practice</vt:lpstr>
    </vt:vector>
  </TitlesOfParts>
  <Company>University of Texas at Arlington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Bucket sort worksheets</dc:title>
  <dc:creator>Stefan, Alexandra</dc:creator>
  <cp:lastModifiedBy>Stefan, Alexandra</cp:lastModifiedBy>
  <cp:revision>1</cp:revision>
  <dcterms:created xsi:type="dcterms:W3CDTF">2025-02-11T15:26:14Z</dcterms:created>
  <dcterms:modified xsi:type="dcterms:W3CDTF">2025-02-11T15:28:15Z</dcterms:modified>
</cp:coreProperties>
</file>